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49" r:id="rId2"/>
    <p:sldId id="310" r:id="rId3"/>
    <p:sldId id="317" r:id="rId4"/>
    <p:sldId id="442" r:id="rId5"/>
    <p:sldId id="315" r:id="rId6"/>
    <p:sldId id="349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72" r:id="rId15"/>
    <p:sldId id="368" r:id="rId16"/>
    <p:sldId id="365" r:id="rId17"/>
    <p:sldId id="469" r:id="rId18"/>
    <p:sldId id="470" r:id="rId19"/>
    <p:sldId id="472" r:id="rId20"/>
    <p:sldId id="471" r:id="rId21"/>
    <p:sldId id="380" r:id="rId22"/>
    <p:sldId id="393" r:id="rId23"/>
    <p:sldId id="394" r:id="rId24"/>
    <p:sldId id="464" r:id="rId25"/>
    <p:sldId id="401" r:id="rId26"/>
    <p:sldId id="467" r:id="rId27"/>
    <p:sldId id="468" r:id="rId28"/>
    <p:sldId id="465" r:id="rId29"/>
    <p:sldId id="466" r:id="rId30"/>
    <p:sldId id="405" r:id="rId31"/>
    <p:sldId id="406" r:id="rId32"/>
    <p:sldId id="463" r:id="rId33"/>
    <p:sldId id="454" r:id="rId34"/>
    <p:sldId id="447" r:id="rId35"/>
    <p:sldId id="419" r:id="rId36"/>
    <p:sldId id="420" r:id="rId37"/>
  </p:sldIdLst>
  <p:sldSz cx="9144000" cy="6858000" type="screen4x3"/>
  <p:notesSz cx="70104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intro" id="{4E245437-7EB1-7947-BCA2-F7C2E9C536D7}">
          <p14:sldIdLst>
            <p14:sldId id="449"/>
            <p14:sldId id="310"/>
            <p14:sldId id="317"/>
            <p14:sldId id="442"/>
            <p14:sldId id="315"/>
            <p14:sldId id="349"/>
            <p14:sldId id="354"/>
            <p14:sldId id="355"/>
            <p14:sldId id="356"/>
            <p14:sldId id="357"/>
            <p14:sldId id="358"/>
            <p14:sldId id="359"/>
            <p14:sldId id="360"/>
            <p14:sldId id="372"/>
            <p14:sldId id="368"/>
            <p14:sldId id="365"/>
            <p14:sldId id="469"/>
            <p14:sldId id="470"/>
            <p14:sldId id="472"/>
            <p14:sldId id="471"/>
          </p14:sldIdLst>
        </p14:section>
        <p14:section name="Filtering cells" id="{133C95E7-ECF3-0349-9640-0F0CA8BF34C7}">
          <p14:sldIdLst>
            <p14:sldId id="380"/>
          </p14:sldIdLst>
        </p14:section>
        <p14:section name="batch effects" id="{74A5C5EE-5928-2A4A-84D8-8E08DBA36EC3}">
          <p14:sldIdLst>
            <p14:sldId id="393"/>
            <p14:sldId id="394"/>
            <p14:sldId id="464"/>
          </p14:sldIdLst>
        </p14:section>
        <p14:section name="Dimensionality reduction" id="{51985FC3-5FE4-B24A-BB3D-D74822A9287C}">
          <p14:sldIdLst>
            <p14:sldId id="401"/>
            <p14:sldId id="467"/>
            <p14:sldId id="468"/>
            <p14:sldId id="465"/>
            <p14:sldId id="466"/>
            <p14:sldId id="405"/>
            <p14:sldId id="406"/>
            <p14:sldId id="463"/>
          </p14:sldIdLst>
        </p14:section>
        <p14:section name="cluster DE" id="{45CD8AC9-1C02-324E-8261-2E0534EE767A}">
          <p14:sldIdLst>
            <p14:sldId id="454"/>
          </p14:sldIdLst>
        </p14:section>
        <p14:section name="wrapup" id="{F8569FC9-6D4F-3F4D-887E-AF3BFBD22284}">
          <p14:sldIdLst>
            <p14:sldId id="447"/>
            <p14:sldId id="419"/>
            <p14:sldId id="4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  <a:srgbClr val="00609F"/>
    <a:srgbClr val="1D63B3"/>
    <a:srgbClr val="EDF3FA"/>
    <a:srgbClr val="AFA5F9"/>
    <a:srgbClr val="FF0000"/>
    <a:srgbClr val="0000FF"/>
    <a:srgbClr val="CB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06" autoAdjust="0"/>
  </p:normalViewPr>
  <p:slideViewPr>
    <p:cSldViewPr snapToGrid="0">
      <p:cViewPr varScale="1">
        <p:scale>
          <a:sx n="98" d="100"/>
          <a:sy n="98" d="100"/>
        </p:scale>
        <p:origin x="-1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3B585CAE-8210-B349-9725-037E24298425}" type="datetime1">
              <a:rPr lang="en-US">
                <a:latin typeface="Calibri"/>
                <a:cs typeface="Calibri"/>
              </a:rPr>
              <a:pPr>
                <a:defRPr/>
              </a:pPr>
              <a:t>9/28/17</a:t>
            </a:fld>
            <a:endParaRPr lang="en-US" dirty="0">
              <a:latin typeface="Calibri"/>
              <a:cs typeface="Calibri"/>
            </a:endParaRPr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0270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itchFamily="-109" charset="0"/>
                <a:ea typeface="Arial" pitchFamily="-109" charset="0"/>
                <a:cs typeface="Arial" pitchFamily="-109" charset="0"/>
              </a:defRPr>
            </a:lvl1pPr>
          </a:lstStyle>
          <a:p>
            <a:pPr>
              <a:defRPr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902700"/>
            <a:ext cx="30384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87A56C35-400B-9C44-B4A1-B27CF7AF925E}" type="slidenum">
              <a:rPr lang="en-US">
                <a:latin typeface="Calibri"/>
                <a:cs typeface="Calibri"/>
              </a:rPr>
              <a:pPr>
                <a:defRPr/>
              </a:pPr>
              <a:t>‹#›</a:t>
            </a:fld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834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915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/>
                <a:cs typeface="Calibri"/>
              </a:defRPr>
            </a:lvl1pPr>
          </a:lstStyle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74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Geneva" charset="0"/>
        <a:cs typeface="Calibri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Calibri"/>
        <a:cs typeface="Calibri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Calibri"/>
        <a:cs typeface="Calibri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Calibri"/>
        <a:cs typeface="Calibri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/>
        <a:ea typeface="Calibri"/>
        <a:cs typeface="Calibri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Lamina </a:t>
            </a:r>
            <a:r>
              <a:rPr lang="en-US" dirty="0" err="1" smtClean="0"/>
              <a:t>Propria</a:t>
            </a:r>
            <a:r>
              <a:rPr lang="en-US" dirty="0" smtClean="0"/>
              <a:t>- loose connective tissue</a:t>
            </a:r>
          </a:p>
          <a:p>
            <a:r>
              <a:rPr lang="en-US" dirty="0" smtClean="0"/>
              <a:t>Peristalsis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Eosinophil-white blood cell that stains well with Eosin.</a:t>
            </a:r>
          </a:p>
          <a:p>
            <a:r>
              <a:rPr lang="en-US" dirty="0" smtClean="0"/>
              <a:t>Band neutrophil/Segmented neutrophil-Neutrophils, are also known as "</a:t>
            </a:r>
            <a:r>
              <a:rPr lang="en-US" dirty="0" err="1" smtClean="0"/>
              <a:t>segs</a:t>
            </a:r>
            <a:r>
              <a:rPr lang="en-US" dirty="0" smtClean="0"/>
              <a:t>", "PMNs" or "polys" (</a:t>
            </a:r>
            <a:r>
              <a:rPr lang="en-US" dirty="0" err="1" smtClean="0"/>
              <a:t>polymorphonuclears</a:t>
            </a:r>
            <a:r>
              <a:rPr lang="en-US" dirty="0" smtClean="0"/>
              <a:t>). They are the body's primary defense against bacterial infection and physiologic </a:t>
            </a:r>
            <a:r>
              <a:rPr lang="en-US" smtClean="0"/>
              <a:t>stress.</a:t>
            </a:r>
            <a:endParaRPr lang="en-US" dirty="0" smtClean="0"/>
          </a:p>
          <a:p>
            <a:r>
              <a:rPr lang="en-US" dirty="0" smtClean="0"/>
              <a:t>Basophil-white blood cell</a:t>
            </a:r>
          </a:p>
          <a:p>
            <a:r>
              <a:rPr lang="en-US" dirty="0" smtClean="0"/>
              <a:t>Platelet-blood coting</a:t>
            </a:r>
          </a:p>
          <a:p>
            <a:r>
              <a:rPr lang="en-US" dirty="0" smtClean="0"/>
              <a:t>lymphocyte-immune system</a:t>
            </a:r>
          </a:p>
          <a:p>
            <a:r>
              <a:rPr lang="en-US" dirty="0" smtClean="0"/>
              <a:t>Monocyte-a large phagocytic white blood cell with a simple oval nucleus and clear, grayish cytoplasm.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2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A7810D-C5C5-764B-8557-477179ADC7B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2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road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5865813"/>
            <a:ext cx="2035175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1"/>
          <p:cNvSpPr>
            <a:spLocks noGrp="1"/>
          </p:cNvSpPr>
          <p:nvPr>
            <p:ph sz="quarter" idx="10"/>
          </p:nvPr>
        </p:nvSpPr>
        <p:spPr>
          <a:xfrm>
            <a:off x="811664" y="3066145"/>
            <a:ext cx="4785379" cy="23047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baseline="0">
                <a:ea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11664" y="1499840"/>
            <a:ext cx="4776681" cy="1533965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ts val="4400"/>
              </a:lnSpc>
              <a:defRPr sz="4200" kern="1400" spc="-40">
                <a:solidFill>
                  <a:srgbClr val="00609F"/>
                </a:solidFill>
                <a:ea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76820" y="6402710"/>
            <a:ext cx="1905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086600" cy="109728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331" y="1756788"/>
            <a:ext cx="8229600" cy="458189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ea typeface="Calibri"/>
              </a:defRPr>
            </a:lvl1pPr>
            <a:lvl2pPr>
              <a:defRPr>
                <a:ea typeface="Calibri"/>
              </a:defRPr>
            </a:lvl2pPr>
            <a:lvl3pPr>
              <a:defRPr>
                <a:ea typeface="Calibri"/>
              </a:defRPr>
            </a:lvl3pPr>
            <a:lvl4pPr>
              <a:defRPr>
                <a:ea typeface="Calibri"/>
              </a:defRPr>
            </a:lvl4pPr>
            <a:lvl5pPr>
              <a:defRPr>
                <a:ea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76820" y="6402710"/>
            <a:ext cx="1905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0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8056" y="1755648"/>
            <a:ext cx="4038600" cy="4525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ea typeface="Calibri"/>
              </a:defRPr>
            </a:lvl1pPr>
            <a:lvl2pPr>
              <a:defRPr sz="2000">
                <a:ea typeface="Calibri"/>
              </a:defRPr>
            </a:lvl2pPr>
            <a:lvl3pPr>
              <a:defRPr sz="2000">
                <a:ea typeface="Calibri"/>
              </a:defRPr>
            </a:lvl3pPr>
            <a:lvl4pPr>
              <a:defRPr sz="2000">
                <a:ea typeface="Calibri"/>
              </a:defRPr>
            </a:lvl4pPr>
            <a:lvl5pPr>
              <a:defRPr sz="2000">
                <a:ea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5648"/>
            <a:ext cx="4038600" cy="4525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ea typeface="Calibri"/>
              </a:defRPr>
            </a:lvl1pPr>
            <a:lvl2pPr>
              <a:defRPr sz="2000">
                <a:ea typeface="Calibri"/>
              </a:defRPr>
            </a:lvl2pPr>
            <a:lvl3pPr>
              <a:defRPr sz="2000">
                <a:ea typeface="Calibri"/>
              </a:defRPr>
            </a:lvl3pPr>
            <a:lvl4pPr>
              <a:defRPr sz="2000">
                <a:ea typeface="Calibri"/>
              </a:defRPr>
            </a:lvl4pPr>
            <a:lvl5pPr>
              <a:defRPr sz="2000">
                <a:ea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6174"/>
            <a:ext cx="7086600" cy="1097280"/>
          </a:xfrm>
          <a:prstGeom prst="rect">
            <a:avLst/>
          </a:prstGeom>
          <a:effectLst/>
        </p:spPr>
        <p:txBody>
          <a:bodyPr lIns="0" tIns="0" rIns="0" bIns="0"/>
          <a:lstStyle>
            <a:lvl1pPr>
              <a:lnSpc>
                <a:spcPts val="3800"/>
              </a:lnSpc>
              <a:defRPr>
                <a:solidFill>
                  <a:schemeClr val="bg1"/>
                </a:solidFill>
                <a:ea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776820" y="6402710"/>
            <a:ext cx="1905000" cy="3276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Calibri" charset="0"/>
              </a:defRPr>
            </a:lvl1pPr>
          </a:lstStyle>
          <a:p>
            <a:pPr>
              <a:defRPr/>
            </a:pPr>
            <a:fld id="{49759BF3-07C0-CA49-99B3-BBC805932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3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adslide-topbanner_2011_mas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/>
          <a:ea typeface="+mj-ea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1D63B3"/>
          </a:solidFill>
          <a:latin typeface="Calibri" pitchFamily="-108" charset="0"/>
          <a:ea typeface="Arial" pitchFamily="-111" charset="0"/>
          <a:cs typeface="Arial" pitchFamily="-11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Arial" pitchFamily="-111" charset="0"/>
          <a:cs typeface="Arial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roadinstitute/CEGS_single_cell_tx_workshop_Sept201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publications/papers/JMLR_2008.pdf" TargetMode="External"/><Relationship Id="rId4" Type="http://schemas.openxmlformats.org/officeDocument/2006/relationships/hyperlink" Target="https://www.youtube.com/watch?v=RJVL80Gg3lA" TargetMode="External"/><Relationship Id="rId5" Type="http://schemas.openxmlformats.org/officeDocument/2006/relationships/hyperlink" Target="https://lvdmaaten.github.io/tsne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istill.pub/2016/misread-tsn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github.com/seandavi/awesome-single-cell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hyperlink" Target="http://www.singlecellnetwork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62258" cy="1097280"/>
          </a:xfrm>
        </p:spPr>
        <p:txBody>
          <a:bodyPr/>
          <a:lstStyle/>
          <a:p>
            <a:r>
              <a:rPr lang="en-US" dirty="0" smtClean="0"/>
              <a:t>Connecting &amp; Computer Preliminaries</a:t>
            </a:r>
            <a:endParaRPr lang="en-US" dirty="0"/>
          </a:p>
        </p:txBody>
      </p:sp>
      <p:sp>
        <p:nvSpPr>
          <p:cNvPr id="4" name="Shape 251"/>
          <p:cNvSpPr/>
          <p:nvPr/>
        </p:nvSpPr>
        <p:spPr>
          <a:xfrm>
            <a:off x="307975" y="1992844"/>
            <a:ext cx="8525924" cy="25545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R="0" lvl="0" algn="l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Make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sure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your </a:t>
            </a:r>
            <a:r>
              <a:rPr lang="en-US" sz="240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workshop</a:t>
            </a:r>
            <a:r>
              <a:rPr lang="en-US" sz="2400" i="0" u="none" strike="noStrike" cap="none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 provided computer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is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connected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to the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“</a:t>
            </a:r>
            <a:r>
              <a:rPr lang="en-US" sz="2400" b="1" u="none" strike="noStrike" cap="none" baseline="0" dirty="0">
                <a:solidFill>
                  <a:srgbClr val="3F9DD6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Broad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” or “</a:t>
            </a:r>
            <a:r>
              <a:rPr lang="en-US" sz="2400" b="1" i="0" u="none" strike="noStrike" cap="none" baseline="0" dirty="0">
                <a:solidFill>
                  <a:srgbClr val="3F9DD6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Broad Internal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” wireless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network.</a:t>
            </a:r>
          </a:p>
          <a:p>
            <a:pPr marR="0" lvl="0" algn="l" rtl="0">
              <a:spcBef>
                <a:spcPts val="480"/>
              </a:spcBef>
              <a:buClr>
                <a:srgbClr val="000000"/>
              </a:buClr>
              <a:buSzPct val="100000"/>
            </a:pPr>
            <a:endParaRPr lang="en-US" dirty="0">
              <a:solidFill>
                <a:srgbClr val="000000"/>
              </a:solidFill>
              <a:latin typeface="Avenir" panose="020B0503020203020204" pitchFamily="34" charset="0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480"/>
              </a:spcBef>
              <a:buClr>
                <a:srgbClr val="000000"/>
              </a:buClr>
              <a:buSzPct val="100000"/>
            </a:pPr>
            <a:r>
              <a:rPr lang="en-US" dirty="0" smtClean="0">
                <a:solidFill>
                  <a:srgbClr val="000000"/>
                </a:solidFill>
                <a:latin typeface="Avenir" panose="020B0503020203020204" pitchFamily="34" charset="0"/>
                <a:ea typeface="Calibri"/>
                <a:cs typeface="Calibri"/>
                <a:sym typeface="Calibri"/>
              </a:rPr>
              <a:t>The Google Chrome Browser is required</a:t>
            </a:r>
            <a:endParaRPr lang="en-US" sz="2400" b="0" u="none" strike="noStrike" cap="none" baseline="0" dirty="0" smtClean="0">
              <a:solidFill>
                <a:srgbClr val="000000"/>
              </a:solidFill>
              <a:latin typeface="Avenir" panose="020B0503020203020204" pitchFamily="34" charset="0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480"/>
              </a:spcBef>
              <a:buClr>
                <a:srgbClr val="000000"/>
              </a:buClr>
              <a:buSzPct val="100000"/>
            </a:pPr>
            <a:endParaRPr lang="en-US" sz="2400" dirty="0" smtClean="0">
              <a:latin typeface="Avenir" panose="020B0503020203020204" pitchFamily="34" charset="0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480"/>
              </a:spcBef>
              <a:buClr>
                <a:srgbClr val="000000"/>
              </a:buClr>
              <a:buSzPct val="100000"/>
            </a:pPr>
            <a:endParaRPr lang="en-US" sz="2400" dirty="0">
              <a:latin typeface="Avenir" panose="020B0503020203020204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736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Have Different Distributions</a:t>
            </a:r>
          </a:p>
        </p:txBody>
      </p:sp>
      <p:pic>
        <p:nvPicPr>
          <p:cNvPr id="4" name="Content Placeholder 3" descr="scdistributions_zeroinf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2" r="-8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368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Have Different Distributions</a:t>
            </a:r>
          </a:p>
        </p:txBody>
      </p:sp>
      <p:pic>
        <p:nvPicPr>
          <p:cNvPr id="4" name="Content Placeholder 3" descr="scdistributions_noi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6" r="-8846"/>
          <a:stretch>
            <a:fillRect/>
          </a:stretch>
        </p:blipFill>
        <p:spPr>
          <a:xfrm>
            <a:off x="446088" y="1757363"/>
            <a:ext cx="8229600" cy="4581525"/>
          </a:xfrm>
        </p:spPr>
      </p:pic>
    </p:spTree>
    <p:extLst>
      <p:ext uri="{BB962C8B-B14F-4D97-AF65-F5344CB8AC3E}">
        <p14:creationId xmlns:p14="http://schemas.microsoft.com/office/powerpoint/2010/main" val="362408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Have Different Distributions</a:t>
            </a:r>
          </a:p>
        </p:txBody>
      </p:sp>
      <p:pic>
        <p:nvPicPr>
          <p:cNvPr id="4" name="Content Placeholder 3" descr="scdistributions_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2" r="-8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919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Zero inflation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Drop-out event during reverse-transcription.</a:t>
            </a:r>
          </a:p>
          <a:p>
            <a:pPr lvl="1"/>
            <a:r>
              <a:rPr lang="en-US" dirty="0"/>
              <a:t>Genes with more expression have less zeros.</a:t>
            </a:r>
          </a:p>
          <a:p>
            <a:pPr lvl="1"/>
            <a:r>
              <a:rPr lang="en-US" dirty="0"/>
              <a:t>Complexity varies.</a:t>
            </a:r>
          </a:p>
          <a:p>
            <a:r>
              <a:rPr lang="en-US" dirty="0"/>
              <a:t>Transcription </a:t>
            </a:r>
            <a:r>
              <a:rPr lang="en-US" dirty="0" err="1"/>
              <a:t>stochasticity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Transcription bursting.</a:t>
            </a:r>
          </a:p>
          <a:p>
            <a:pPr lvl="1"/>
            <a:r>
              <a:rPr lang="en-US" dirty="0"/>
              <a:t>Coordinated transcription of </a:t>
            </a:r>
            <a:r>
              <a:rPr lang="en-US" dirty="0" err="1"/>
              <a:t>multigene</a:t>
            </a:r>
            <a:r>
              <a:rPr lang="en-US" dirty="0"/>
              <a:t> networks.</a:t>
            </a:r>
          </a:p>
          <a:p>
            <a:pPr lvl="1"/>
            <a:r>
              <a:rPr lang="en-US" dirty="0" smtClean="0"/>
              <a:t>Over-dispersed </a:t>
            </a:r>
            <a:r>
              <a:rPr lang="en-US" dirty="0"/>
              <a:t>counts.</a:t>
            </a:r>
          </a:p>
          <a:p>
            <a:r>
              <a:rPr lang="en-US" dirty="0"/>
              <a:t>Higher Resolution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More sources of signal</a:t>
            </a:r>
            <a:endParaRPr lang="en-US" dirty="0"/>
          </a:p>
        </p:txBody>
      </p:sp>
      <p:pic>
        <p:nvPicPr>
          <p:cNvPr id="6" name="Content Placeholder 5" descr="scde_bio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16" b="9578"/>
          <a:stretch/>
        </p:blipFill>
        <p:spPr>
          <a:xfrm>
            <a:off x="4738004" y="1872842"/>
            <a:ext cx="4038600" cy="27707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Underlying Biology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31969" y="4480819"/>
            <a:ext cx="4025125" cy="2125438"/>
            <a:chOff x="4603679" y="4506475"/>
            <a:chExt cx="4025125" cy="2125438"/>
          </a:xfrm>
        </p:grpSpPr>
        <p:pic>
          <p:nvPicPr>
            <p:cNvPr id="5" name="Picture 4" descr="scde_header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679" y="4506475"/>
              <a:ext cx="3390900" cy="787400"/>
            </a:xfrm>
            <a:prstGeom prst="rect">
              <a:avLst/>
            </a:prstGeom>
          </p:spPr>
        </p:pic>
        <p:pic>
          <p:nvPicPr>
            <p:cNvPr id="3" name="Picture 2" descr="scde_header_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4" b="5954"/>
            <a:stretch/>
          </p:blipFill>
          <p:spPr>
            <a:xfrm>
              <a:off x="4810944" y="5028452"/>
              <a:ext cx="2984738" cy="1411046"/>
            </a:xfrm>
            <a:prstGeom prst="rect">
              <a:avLst/>
            </a:prstGeom>
          </p:spPr>
        </p:pic>
        <p:pic>
          <p:nvPicPr>
            <p:cNvPr id="8" name="Picture 7" descr="scde_header_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" t="82336" r="23419" b="2732"/>
            <a:stretch/>
          </p:blipFill>
          <p:spPr>
            <a:xfrm rot="5400000">
              <a:off x="7723189" y="5028427"/>
              <a:ext cx="384831" cy="436192"/>
            </a:xfrm>
            <a:prstGeom prst="rect">
              <a:avLst/>
            </a:prstGeom>
          </p:spPr>
        </p:pic>
        <p:pic>
          <p:nvPicPr>
            <p:cNvPr id="7" name="Picture 6" descr="scde_header_3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3" r="36030" b="24636"/>
            <a:stretch/>
          </p:blipFill>
          <p:spPr>
            <a:xfrm rot="5400000">
              <a:off x="7406249" y="5409357"/>
              <a:ext cx="243726" cy="2201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27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Arrays </a:t>
            </a:r>
            <a:r>
              <a:rPr lang="en-US" dirty="0" err="1" smtClean="0"/>
              <a:t>vs</a:t>
            </a:r>
            <a:r>
              <a:rPr lang="en-US" dirty="0" smtClean="0"/>
              <a:t> Coordinate Lists</a:t>
            </a:r>
            <a:endParaRPr lang="en-US" dirty="0"/>
          </a:p>
        </p:txBody>
      </p:sp>
      <p:pic>
        <p:nvPicPr>
          <p:cNvPr id="4" name="Content Placeholder 3" descr="sparseMatric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94" t="8287" r="-7894"/>
          <a:stretch/>
        </p:blipFill>
        <p:spPr>
          <a:xfrm>
            <a:off x="445331" y="2136511"/>
            <a:ext cx="8229600" cy="4202168"/>
          </a:xfrm>
        </p:spPr>
      </p:pic>
      <p:sp>
        <p:nvSpPr>
          <p:cNvPr id="5" name="TextBox 4"/>
          <p:cNvSpPr txBox="1"/>
          <p:nvPr/>
        </p:nvSpPr>
        <p:spPr>
          <a:xfrm>
            <a:off x="269628" y="1578499"/>
            <a:ext cx="384252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800" b="1" dirty="0" smtClean="0">
                <a:solidFill>
                  <a:srgbClr val="1D63B3"/>
                </a:solidFill>
              </a:rPr>
              <a:t>Can be o</a:t>
            </a:r>
            <a:r>
              <a:rPr lang="en-US" sz="1800" b="1" i="0" dirty="0" smtClean="0">
                <a:solidFill>
                  <a:srgbClr val="1D63B3"/>
                </a:solidFill>
              </a:rPr>
              <a:t>ptimal for dense </a:t>
            </a:r>
            <a:r>
              <a:rPr lang="en-US" sz="1800" b="1" dirty="0">
                <a:solidFill>
                  <a:srgbClr val="1D63B3"/>
                </a:solidFill>
              </a:rPr>
              <a:t>m</a:t>
            </a:r>
            <a:r>
              <a:rPr lang="en-US" sz="1800" b="1" i="0" dirty="0" smtClean="0">
                <a:solidFill>
                  <a:srgbClr val="1D63B3"/>
                </a:solidFill>
              </a:rPr>
              <a:t>atrices</a:t>
            </a:r>
            <a:endParaRPr lang="en-US" sz="1800" b="1" i="0" dirty="0">
              <a:solidFill>
                <a:srgbClr val="1D63B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38911" y="1569653"/>
            <a:ext cx="384252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800" b="1" dirty="0" smtClean="0">
                <a:solidFill>
                  <a:srgbClr val="1D63B3"/>
                </a:solidFill>
              </a:rPr>
              <a:t>More o</a:t>
            </a:r>
            <a:r>
              <a:rPr lang="en-US" sz="1800" b="1" i="0" dirty="0" smtClean="0">
                <a:solidFill>
                  <a:srgbClr val="1D63B3"/>
                </a:solidFill>
              </a:rPr>
              <a:t>ptimal for sparse </a:t>
            </a:r>
            <a:r>
              <a:rPr lang="en-US" sz="1800" b="1" dirty="0" smtClean="0">
                <a:solidFill>
                  <a:srgbClr val="1D63B3"/>
                </a:solidFill>
              </a:rPr>
              <a:t>m</a:t>
            </a:r>
            <a:r>
              <a:rPr lang="en-US" sz="1800" b="1" i="0" dirty="0" smtClean="0">
                <a:solidFill>
                  <a:srgbClr val="1D63B3"/>
                </a:solidFill>
              </a:rPr>
              <a:t>atrices</a:t>
            </a:r>
            <a:endParaRPr lang="en-US" sz="1800" b="1" i="0" dirty="0">
              <a:solidFill>
                <a:srgbClr val="1D63B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0404" y="2174325"/>
            <a:ext cx="72695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 smtClean="0">
                <a:solidFill>
                  <a:srgbClr val="1D63B3"/>
                </a:solidFill>
              </a:rPr>
              <a:t>VS</a:t>
            </a:r>
            <a:endParaRPr lang="en-US" b="1" i="0" dirty="0">
              <a:solidFill>
                <a:srgbClr val="1D6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7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Data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5331" y="3468684"/>
            <a:ext cx="8229600" cy="2869995"/>
          </a:xfrm>
        </p:spPr>
        <p:txBody>
          <a:bodyPr/>
          <a:lstStyle/>
          <a:p>
            <a:r>
              <a:rPr lang="en-US" dirty="0" smtClean="0"/>
              <a:t>To generate a comprehensive,</a:t>
            </a:r>
            <a:br>
              <a:rPr lang="en-US" dirty="0" smtClean="0"/>
            </a:br>
            <a:r>
              <a:rPr lang="en-US" dirty="0" smtClean="0"/>
              <a:t>validated classification scheme</a:t>
            </a:r>
            <a:br>
              <a:rPr lang="en-US" dirty="0" smtClean="0"/>
            </a:br>
            <a:r>
              <a:rPr lang="en-US" dirty="0" smtClean="0"/>
              <a:t>for the bipolar cells of the</a:t>
            </a:r>
            <a:br>
              <a:rPr lang="en-US" dirty="0" smtClean="0"/>
            </a:br>
            <a:r>
              <a:rPr lang="en-US" dirty="0" smtClean="0"/>
              <a:t>mouse retina.</a:t>
            </a:r>
          </a:p>
          <a:p>
            <a:pPr lvl="1"/>
            <a:r>
              <a:rPr lang="en-US" dirty="0" smtClean="0"/>
              <a:t>Cone or rod type, ON or OFF, 9-12 subtypes (morphological)</a:t>
            </a:r>
          </a:p>
          <a:p>
            <a:r>
              <a:rPr lang="en-US" dirty="0" smtClean="0"/>
              <a:t>~44k cells from a transgenic mouse line marking BCs</a:t>
            </a:r>
          </a:p>
          <a:p>
            <a:pPr lvl="1"/>
            <a:r>
              <a:rPr lang="en-US" dirty="0" smtClean="0"/>
              <a:t>After filtering 27k (we use 3k)</a:t>
            </a:r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1548" y="1564980"/>
            <a:ext cx="4803664" cy="1609747"/>
            <a:chOff x="88029" y="1588497"/>
            <a:chExt cx="5779653" cy="1823121"/>
          </a:xfrm>
        </p:grpSpPr>
        <p:pic>
          <p:nvPicPr>
            <p:cNvPr id="8" name="Picture 7" descr="karthik_retina_cell_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01" y="1588497"/>
              <a:ext cx="5667781" cy="1467551"/>
            </a:xfrm>
            <a:prstGeom prst="rect">
              <a:avLst/>
            </a:prstGeom>
          </p:spPr>
        </p:pic>
        <p:pic>
          <p:nvPicPr>
            <p:cNvPr id="7" name="Picture 6" descr="karthik_retina_cell_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9" y="2929018"/>
              <a:ext cx="4533900" cy="482600"/>
            </a:xfrm>
            <a:prstGeom prst="rect">
              <a:avLst/>
            </a:prstGeom>
          </p:spPr>
        </p:pic>
        <p:pic>
          <p:nvPicPr>
            <p:cNvPr id="6" name="Picture 5" descr="karthik_retina_cell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904" y="2538629"/>
              <a:ext cx="1265324" cy="694891"/>
            </a:xfrm>
            <a:prstGeom prst="rect">
              <a:avLst/>
            </a:prstGeom>
          </p:spPr>
        </p:pic>
      </p:grpSp>
      <p:pic>
        <p:nvPicPr>
          <p:cNvPr id="12" name="Picture 11" descr="bipolar_cel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25" y="1324595"/>
            <a:ext cx="4183974" cy="31905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01770" y="1340440"/>
            <a:ext cx="842230" cy="1269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(IDE)</a:t>
            </a:r>
            <a:endParaRPr lang="en-US" dirty="0"/>
          </a:p>
        </p:txBody>
      </p:sp>
      <p:pic>
        <p:nvPicPr>
          <p:cNvPr id="4" name="Content Placeholder 3" descr="Rstudio_overview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494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9-28 at 7.36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89"/>
            <a:ext cx="9144000" cy="4053254"/>
          </a:xfrm>
          <a:prstGeom prst="rect">
            <a:avLst/>
          </a:prstGeom>
        </p:spPr>
      </p:pic>
      <p:pic>
        <p:nvPicPr>
          <p:cNvPr id="5" name="Picture 4" descr="Screen Shot 2017-09-28 at 7.37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18" y="4327034"/>
            <a:ext cx="1743171" cy="2494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5" y="4526926"/>
            <a:ext cx="2901285" cy="1934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527" y="4521920"/>
            <a:ext cx="3045550" cy="20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5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867" y="105825"/>
            <a:ext cx="7086600" cy="1097280"/>
          </a:xfrm>
        </p:spPr>
        <p:txBody>
          <a:bodyPr/>
          <a:lstStyle/>
          <a:p>
            <a:r>
              <a:rPr lang="en-US" sz="2400" dirty="0"/>
              <a:t> </a:t>
            </a:r>
            <a:r>
              <a:rPr lang="en-US" sz="2400" b="1" dirty="0"/>
              <a:t>Characterizing </a:t>
            </a:r>
            <a:r>
              <a:rPr lang="en-US" sz="2400" b="1" dirty="0" smtClean="0"/>
              <a:t>transcriptional </a:t>
            </a:r>
            <a:r>
              <a:rPr lang="en-US" sz="2400" b="1" dirty="0"/>
              <a:t>heterogeneity through pathway and </a:t>
            </a:r>
            <a:r>
              <a:rPr lang="en-US" sz="2400" b="1" dirty="0" smtClean="0"/>
              <a:t>gene set </a:t>
            </a:r>
            <a:r>
              <a:rPr lang="en-US" sz="2400" b="1" dirty="0" err="1"/>
              <a:t>overdispersion</a:t>
            </a:r>
            <a:r>
              <a:rPr lang="en-US" sz="2400" b="1" dirty="0"/>
              <a:t> analysis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 descr="Screen Shot 2017-09-28 at 7.42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6296"/>
            <a:ext cx="9144000" cy="2740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596" y="1575605"/>
            <a:ext cx="124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Pagoda</a:t>
            </a:r>
            <a:endParaRPr lang="en-US" dirty="0"/>
          </a:p>
        </p:txBody>
      </p:sp>
      <p:pic>
        <p:nvPicPr>
          <p:cNvPr id="7" name="Picture 6" descr="Screen Shot 2017-09-28 at 7.46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29" y="4675399"/>
            <a:ext cx="5297599" cy="2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991642" cy="1097280"/>
          </a:xfrm>
        </p:spPr>
        <p:txBody>
          <a:bodyPr/>
          <a:lstStyle/>
          <a:p>
            <a:r>
              <a:rPr lang="en-US" dirty="0" smtClean="0"/>
              <a:t>The tutorial and sample data are available here: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9068" y="2305576"/>
            <a:ext cx="748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broadinstitute</a:t>
            </a:r>
            <a:r>
              <a:rPr lang="en-US" dirty="0">
                <a:hlinkClick r:id="rId2"/>
              </a:rPr>
              <a:t>/CEGS_single_cell_tx_workshop_Sept2017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7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03441" y="1820572"/>
            <a:ext cx="7801152" cy="15335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b="1" dirty="0" smtClean="0"/>
              <a:t>Introduction to single-cell RNA-</a:t>
            </a:r>
            <a:r>
              <a:rPr lang="en-US" b="1" dirty="0" err="1" smtClean="0"/>
              <a:t>Seq</a:t>
            </a:r>
            <a:endParaRPr lang="en-US" sz="2400" b="1" dirty="0"/>
          </a:p>
        </p:txBody>
      </p:sp>
      <p:sp>
        <p:nvSpPr>
          <p:cNvPr id="8195" name="Content Placeholder 15"/>
          <p:cNvSpPr>
            <a:spLocks noGrp="1"/>
          </p:cNvSpPr>
          <p:nvPr>
            <p:ph sz="quarter" idx="10"/>
          </p:nvPr>
        </p:nvSpPr>
        <p:spPr bwMode="auto">
          <a:xfrm>
            <a:off x="811213" y="3082925"/>
            <a:ext cx="3760787" cy="23050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defRPr/>
            </a:pPr>
            <a:r>
              <a:rPr lang="en-US" sz="2200" dirty="0" smtClean="0"/>
              <a:t>Brian Haas</a:t>
            </a:r>
          </a:p>
          <a:p>
            <a:pPr>
              <a:spcBef>
                <a:spcPct val="0"/>
              </a:spcBef>
              <a:defRPr/>
            </a:pPr>
            <a:r>
              <a:rPr lang="en-US" sz="2200" dirty="0" err="1" smtClean="0"/>
              <a:t>Asma</a:t>
            </a:r>
            <a:r>
              <a:rPr lang="en-US" sz="2200" dirty="0" smtClean="0"/>
              <a:t> </a:t>
            </a:r>
            <a:r>
              <a:rPr lang="en-US" sz="2200" dirty="0" err="1" smtClean="0"/>
              <a:t>Bankapur</a:t>
            </a:r>
            <a:endParaRPr lang="en-US" sz="2200" dirty="0" smtClean="0"/>
          </a:p>
          <a:p>
            <a:pPr>
              <a:spcBef>
                <a:spcPct val="0"/>
              </a:spcBef>
              <a:defRPr/>
            </a:pPr>
            <a:r>
              <a:rPr lang="en-US" sz="2200" dirty="0"/>
              <a:t>Timothy </a:t>
            </a:r>
            <a:r>
              <a:rPr lang="en-US" sz="2200" dirty="0" smtClean="0"/>
              <a:t>Tickle</a:t>
            </a:r>
          </a:p>
          <a:p>
            <a:pPr>
              <a:spcBef>
                <a:spcPct val="0"/>
              </a:spcBef>
              <a:defRPr/>
            </a:pPr>
            <a:r>
              <a:rPr lang="en-US" sz="2200" dirty="0" smtClean="0"/>
              <a:t>Caroline Porter</a:t>
            </a:r>
          </a:p>
          <a:p>
            <a:pPr>
              <a:spcBef>
                <a:spcPct val="0"/>
              </a:spcBef>
              <a:defRPr/>
            </a:pPr>
            <a:r>
              <a:rPr lang="en-US" sz="2200" dirty="0" smtClean="0"/>
              <a:t>Orr </a:t>
            </a:r>
            <a:r>
              <a:rPr lang="en-US" sz="2200" dirty="0" err="1" smtClean="0"/>
              <a:t>Ashenberg</a:t>
            </a:r>
            <a:endParaRPr lang="en-US" sz="2200" dirty="0"/>
          </a:p>
          <a:p>
            <a:pPr>
              <a:spcBef>
                <a:spcPct val="0"/>
              </a:spcBef>
              <a:defRPr/>
            </a:pPr>
            <a:endParaRPr lang="en-US" sz="2200" dirty="0"/>
          </a:p>
        </p:txBody>
      </p:sp>
      <p:sp>
        <p:nvSpPr>
          <p:cNvPr id="4" name="Title 14"/>
          <p:cNvSpPr txBox="1">
            <a:spLocks/>
          </p:cNvSpPr>
          <p:nvPr/>
        </p:nvSpPr>
        <p:spPr>
          <a:xfrm>
            <a:off x="220303" y="77748"/>
            <a:ext cx="7801152" cy="15335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defRPr sz="4200" kern="1400" spc="-40">
                <a:solidFill>
                  <a:srgbClr val="00609F"/>
                </a:solidFill>
                <a:latin typeface="Calibri"/>
                <a:ea typeface="Calibri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1D63B3"/>
                </a:solidFill>
                <a:latin typeface="Calibri" pitchFamily="-108" charset="0"/>
                <a:ea typeface="Arial" pitchFamily="-111" charset="0"/>
                <a:cs typeface="Arial" pitchFamily="-11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9pPr>
          </a:lstStyle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Center for Cell Circuits Computational Genomics Workshop 2017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261" y="124937"/>
            <a:ext cx="7086600" cy="1097280"/>
          </a:xfrm>
        </p:spPr>
        <p:txBody>
          <a:bodyPr/>
          <a:lstStyle/>
          <a:p>
            <a:pPr algn="ctr"/>
            <a:r>
              <a:rPr lang="en-US" dirty="0" smtClean="0"/>
              <a:t>Additional Helpful 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1" y="1490165"/>
            <a:ext cx="3362591" cy="504388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7340" y="5929848"/>
            <a:ext cx="1943809" cy="7386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Highly recommended, $30 on Amazon, also free on-line.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351028" y="1474855"/>
            <a:ext cx="4098067" cy="5122496"/>
            <a:chOff x="4351028" y="1474855"/>
            <a:chExt cx="4098067" cy="5122496"/>
          </a:xfrm>
        </p:grpSpPr>
        <p:pic>
          <p:nvPicPr>
            <p:cNvPr id="5" name="Picture 4" descr="googling_error_msg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063" y="1474855"/>
              <a:ext cx="3758032" cy="49292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351028" y="6289574"/>
              <a:ext cx="2244963" cy="30777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Free for the time being.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550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Filtering Genes: Averages are Less Useful</a:t>
            </a:r>
            <a:endParaRPr lang="en-US" sz="3200" dirty="0"/>
          </a:p>
        </p:txBody>
      </p:sp>
      <p:pic>
        <p:nvPicPr>
          <p:cNvPr id="4" name="Content Placeholder 3" descr="prob_ave_express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90" r="-246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11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and Batch Affects</a:t>
            </a:r>
          </a:p>
        </p:txBody>
      </p:sp>
      <p:pic>
        <p:nvPicPr>
          <p:cNvPr id="4" name="Content Placeholder 3" descr="confounding_pap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6" b="22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071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Study Confounding?</a:t>
            </a:r>
            <a:endParaRPr lang="en-US" dirty="0"/>
          </a:p>
        </p:txBody>
      </p:sp>
      <p:pic>
        <p:nvPicPr>
          <p:cNvPr id="4" name="Content Placeholder 3" descr="confound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61" r="-3516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1528655" y="4232970"/>
            <a:ext cx="5797128" cy="2304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0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Study Confounding?</a:t>
            </a:r>
            <a:endParaRPr lang="en-US" dirty="0"/>
          </a:p>
        </p:txBody>
      </p:sp>
      <p:pic>
        <p:nvPicPr>
          <p:cNvPr id="4" name="Content Placeholder 3" descr="confound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161" r="-351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958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</a:t>
            </a:r>
            <a:r>
              <a:rPr lang="en-US" dirty="0" smtClean="0"/>
              <a:t>Reduction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many measurements (high dimensional).</a:t>
            </a:r>
          </a:p>
          <a:p>
            <a:pPr lvl="1"/>
            <a:r>
              <a:rPr lang="en-US" dirty="0"/>
              <a:t>Want to reduce </a:t>
            </a:r>
            <a:r>
              <a:rPr lang="en-US" dirty="0" smtClean="0"/>
              <a:t>to </a:t>
            </a:r>
            <a:r>
              <a:rPr lang="en-US" dirty="0"/>
              <a:t>few </a:t>
            </a:r>
            <a:r>
              <a:rPr lang="en-US" dirty="0" smtClean="0"/>
              <a:t>features (</a:t>
            </a:r>
            <a:r>
              <a:rPr lang="en-US" dirty="0"/>
              <a:t>lower-dimensional space).</a:t>
            </a:r>
          </a:p>
          <a:p>
            <a:r>
              <a:rPr lang="en-US" dirty="0"/>
              <a:t>One way is to extract features based on capturing groups of variance.</a:t>
            </a:r>
          </a:p>
          <a:p>
            <a:r>
              <a:rPr lang="en-US" dirty="0" smtClean="0"/>
              <a:t>We </a:t>
            </a:r>
            <a:r>
              <a:rPr lang="en-US" dirty="0"/>
              <a:t>need this to plot the cells in 2D (or ordinate them)</a:t>
            </a:r>
          </a:p>
          <a:p>
            <a:r>
              <a:rPr lang="en-US" dirty="0"/>
              <a:t>In </a:t>
            </a:r>
            <a:r>
              <a:rPr lang="en-US" dirty="0" err="1"/>
              <a:t>scRNA-Seq</a:t>
            </a:r>
            <a:r>
              <a:rPr lang="en-US" dirty="0"/>
              <a:t> PC1 may be complexity.</a:t>
            </a:r>
          </a:p>
        </p:txBody>
      </p:sp>
    </p:spTree>
    <p:extLst>
      <p:ext uri="{BB962C8B-B14F-4D97-AF65-F5344CB8AC3E}">
        <p14:creationId xmlns:p14="http://schemas.microsoft.com/office/powerpoint/2010/main" val="231311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Find </a:t>
            </a:r>
            <a:r>
              <a:rPr lang="en-US" dirty="0"/>
              <a:t>orthogonal groups of variance.</a:t>
            </a:r>
          </a:p>
          <a:p>
            <a:r>
              <a:rPr lang="en-US" dirty="0"/>
              <a:t>Given from most to least variance.</a:t>
            </a:r>
          </a:p>
          <a:p>
            <a:pPr lvl="1"/>
            <a:r>
              <a:rPr lang="en-US" dirty="0"/>
              <a:t>Components of variation.</a:t>
            </a:r>
          </a:p>
          <a:p>
            <a:pPr lvl="1"/>
            <a:r>
              <a:rPr lang="en-US" dirty="0"/>
              <a:t>Linear combinations explaining the variance.</a:t>
            </a:r>
          </a:p>
        </p:txBody>
      </p:sp>
      <p:pic>
        <p:nvPicPr>
          <p:cNvPr id="6" name="Content Placeholder 5" descr="PCA_plot_02.g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323" b="-3032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in Quick Theory</a:t>
            </a:r>
          </a:p>
        </p:txBody>
      </p:sp>
    </p:spTree>
    <p:extLst>
      <p:ext uri="{BB962C8B-B14F-4D97-AF65-F5344CB8AC3E}">
        <p14:creationId xmlns:p14="http://schemas.microsoft.com/office/powerpoint/2010/main" val="322883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6174"/>
            <a:ext cx="8115024" cy="1097280"/>
          </a:xfrm>
        </p:spPr>
        <p:txBody>
          <a:bodyPr/>
          <a:lstStyle/>
          <a:p>
            <a:r>
              <a:rPr lang="en-US" dirty="0" smtClean="0"/>
              <a:t>PCA – identifying maximal orthogonal sources of variation</a:t>
            </a:r>
            <a:endParaRPr lang="en-US" dirty="0"/>
          </a:p>
        </p:txBody>
      </p:sp>
      <p:pic>
        <p:nvPicPr>
          <p:cNvPr id="9" name="Picture 8" descr="Q7HI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189"/>
            <a:ext cx="91440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6936" y="5808576"/>
            <a:ext cx="844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From: https://</a:t>
            </a:r>
            <a:r>
              <a:rPr lang="en-US" sz="1800" dirty="0" err="1"/>
              <a:t>stats.stackexchange.com</a:t>
            </a:r>
            <a:r>
              <a:rPr lang="en-US" sz="1800" dirty="0"/>
              <a:t>/questions/2691/making-sense-of-principal-component-analysis-eigenvectors-eigenvalues</a:t>
            </a:r>
          </a:p>
        </p:txBody>
      </p:sp>
    </p:spTree>
    <p:extLst>
      <p:ext uri="{BB962C8B-B14F-4D97-AF65-F5344CB8AC3E}">
        <p14:creationId xmlns:p14="http://schemas.microsoft.com/office/powerpoint/2010/main" val="169782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PCA of single cell data</a:t>
            </a:r>
            <a:endParaRPr lang="en-US" sz="3200" dirty="0"/>
          </a:p>
        </p:txBody>
      </p:sp>
      <p:pic>
        <p:nvPicPr>
          <p:cNvPr id="4" name="Content Placeholder 3" descr="cell_cycle_coll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43" r="-3844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28655" y="4056593"/>
            <a:ext cx="5797128" cy="2304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32533" y="1457561"/>
            <a:ext cx="2622696" cy="35161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9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PCA of single cell data</a:t>
            </a:r>
            <a:endParaRPr lang="en-US" sz="3200" dirty="0"/>
          </a:p>
        </p:txBody>
      </p:sp>
      <p:pic>
        <p:nvPicPr>
          <p:cNvPr id="4" name="Content Placeholder 3" descr="cell_cycle_coll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43" r="-3844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528655" y="4056593"/>
            <a:ext cx="5797128" cy="2304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86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Know Tissues are Heterogeneous</a:t>
            </a:r>
            <a:endParaRPr lang="en-US" dirty="0"/>
          </a:p>
        </p:txBody>
      </p:sp>
      <p:pic>
        <p:nvPicPr>
          <p:cNvPr id="4" name="Content Placeholder 3" descr="complex_tissue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03" b="-3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384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-SNE: Nonlinear Dimensional Reduction</a:t>
            </a:r>
            <a:endParaRPr lang="en-US" dirty="0"/>
          </a:p>
        </p:txBody>
      </p:sp>
      <p:pic>
        <p:nvPicPr>
          <p:cNvPr id="4" name="Content Placeholder 3" descr="cell_cycle_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05" r="-24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301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t-SNE: Collapsing the Visualization to 2D</a:t>
            </a:r>
            <a:endParaRPr lang="en-US" sz="3200" dirty="0"/>
          </a:p>
        </p:txBody>
      </p:sp>
      <p:pic>
        <p:nvPicPr>
          <p:cNvPr id="4" name="Content Placeholder 3" descr="cell_cycle_coll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43" r="-384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76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 About t-SNE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Awesome Blog on t-SNE parameterization</a:t>
            </a:r>
          </a:p>
          <a:p>
            <a:pPr lvl="1"/>
            <a:r>
              <a:rPr lang="en-US" dirty="0">
                <a:hlinkClick r:id="rId2"/>
              </a:rPr>
              <a:t>http://distill.pub/2016/misread-</a:t>
            </a:r>
            <a:r>
              <a:rPr lang="en-US" dirty="0" smtClean="0">
                <a:hlinkClick r:id="rId2"/>
              </a:rPr>
              <a:t>tsne</a:t>
            </a:r>
            <a:endParaRPr lang="en-US" dirty="0"/>
          </a:p>
          <a:p>
            <a:r>
              <a:rPr lang="en-US" dirty="0" smtClean="0"/>
              <a:t>Publication</a:t>
            </a:r>
          </a:p>
          <a:p>
            <a:pPr lvl="1"/>
            <a:r>
              <a:rPr lang="en-US" dirty="0">
                <a:hlinkClick r:id="rId3"/>
              </a:rPr>
              <a:t>https://lvdmaaten.github.io/publications/papers/JMLR_2008.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r>
              <a:rPr lang="en-US" dirty="0" smtClean="0"/>
              <a:t>Nice YouTube Video</a:t>
            </a:r>
          </a:p>
          <a:p>
            <a:pPr lvl="1"/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RJVL80Gg3lA</a:t>
            </a:r>
            <a:endParaRPr lang="en-US" dirty="0" smtClean="0"/>
          </a:p>
          <a:p>
            <a:r>
              <a:rPr lang="en-US" dirty="0" smtClean="0"/>
              <a:t>Code</a:t>
            </a:r>
          </a:p>
          <a:p>
            <a:pPr lvl="1"/>
            <a:r>
              <a:rPr lang="en-US" dirty="0">
                <a:hlinkClick r:id="rId5"/>
              </a:rPr>
              <a:t>https://lvdmaaten.github.io/tsne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Interactive Tensor flow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projector.tensorflow.org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65610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plots</a:t>
            </a:r>
            <a:endParaRPr lang="en-US" dirty="0"/>
          </a:p>
        </p:txBody>
      </p:sp>
      <p:pic>
        <p:nvPicPr>
          <p:cNvPr id="4" name="Content Placeholder 3" descr="dotplo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7" r="392"/>
          <a:stretch/>
        </p:blipFill>
        <p:spPr>
          <a:xfrm>
            <a:off x="4511000" y="1592750"/>
            <a:ext cx="4633000" cy="4581525"/>
          </a:xfrm>
        </p:spPr>
      </p:pic>
      <p:sp>
        <p:nvSpPr>
          <p:cNvPr id="5" name="TextBox 4"/>
          <p:cNvSpPr txBox="1"/>
          <p:nvPr/>
        </p:nvSpPr>
        <p:spPr>
          <a:xfrm>
            <a:off x="199901" y="1846045"/>
            <a:ext cx="4386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of circle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Gene prevalence in cluster.</a:t>
            </a:r>
          </a:p>
          <a:p>
            <a:pPr marL="342900" indent="-342900">
              <a:buFontTx/>
              <a:buChar char="-"/>
            </a:pPr>
            <a:endParaRPr lang="en-US" sz="1200" dirty="0"/>
          </a:p>
          <a:p>
            <a:r>
              <a:rPr lang="en-US" dirty="0" smtClean="0"/>
              <a:t>Color of circle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More red, more expressed in cluster.</a:t>
            </a:r>
          </a:p>
          <a:p>
            <a:pPr marL="342900" indent="-342900">
              <a:buFontTx/>
              <a:buChar char="-"/>
            </a:pPr>
            <a:endParaRPr lang="en-US" sz="1200" dirty="0"/>
          </a:p>
          <a:p>
            <a:r>
              <a:rPr lang="en-US" dirty="0" smtClean="0"/>
              <a:t>Scales well with many cells.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3671" y="1293409"/>
            <a:ext cx="157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sparse genes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750123" y="1292951"/>
            <a:ext cx="182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prevalent genes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714377" y="6091515"/>
            <a:ext cx="12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</a:t>
            </a:r>
            <a:r>
              <a:rPr lang="en-US" sz="1800" dirty="0" smtClean="0"/>
              <a:t>owly</a:t>
            </a:r>
          </a:p>
          <a:p>
            <a:r>
              <a:rPr lang="en-US" sz="1800" dirty="0" smtClean="0"/>
              <a:t>expressed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6254326" y="6091515"/>
            <a:ext cx="12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highly</a:t>
            </a:r>
          </a:p>
          <a:p>
            <a:pPr algn="ctr"/>
            <a:r>
              <a:rPr lang="en-US" sz="1800" dirty="0" smtClean="0"/>
              <a:t>expressed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7817794" y="6091515"/>
            <a:ext cx="96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v</a:t>
            </a:r>
            <a:r>
              <a:rPr lang="en-US" sz="1800" dirty="0" smtClean="0"/>
              <a:t>ery</a:t>
            </a:r>
          </a:p>
          <a:p>
            <a:pPr algn="ctr"/>
            <a:r>
              <a:rPr lang="en-US" sz="1800" dirty="0" smtClean="0"/>
              <a:t>specific</a:t>
            </a:r>
            <a:endParaRPr lang="en-US" sz="1800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8301391" y="5491107"/>
            <a:ext cx="380" cy="6004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</p:cNvCxnSpPr>
          <p:nvPr/>
        </p:nvCxnSpPr>
        <p:spPr>
          <a:xfrm flipV="1">
            <a:off x="6879163" y="4397132"/>
            <a:ext cx="975305" cy="169438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0"/>
          </p:cNvCxnSpPr>
          <p:nvPr/>
        </p:nvCxnSpPr>
        <p:spPr>
          <a:xfrm flipH="1" flipV="1">
            <a:off x="5114183" y="5372610"/>
            <a:ext cx="225031" cy="71890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01241" y="1589202"/>
            <a:ext cx="2014" cy="25684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573215" y="1588745"/>
            <a:ext cx="844159" cy="32785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63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Wrapping </a:t>
            </a:r>
            <a:r>
              <a:rPr lang="en-US" dirty="0" smtClean="0"/>
              <a:t>Up</a:t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/>
              <a:t>Did We Miss (So Much</a:t>
            </a:r>
            <a:r>
              <a:rPr lang="en-US" dirty="0" smtClean="0"/>
              <a:t>)?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7289" y="1408180"/>
            <a:ext cx="5068241" cy="1223462"/>
            <a:chOff x="137288" y="1408179"/>
            <a:chExt cx="6475451" cy="1854915"/>
          </a:xfrm>
        </p:grpSpPr>
        <p:pic>
          <p:nvPicPr>
            <p:cNvPr id="5" name="Picture 4" descr="2016_wagner_cel_id_header_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30" y="1408179"/>
              <a:ext cx="6441129" cy="1240051"/>
            </a:xfrm>
            <a:prstGeom prst="rect">
              <a:avLst/>
            </a:prstGeom>
          </p:spPr>
        </p:pic>
        <p:pic>
          <p:nvPicPr>
            <p:cNvPr id="6" name="Picture 5" descr="2016_wagner_cel_id_header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8" y="2168390"/>
              <a:ext cx="6475451" cy="1094704"/>
            </a:xfrm>
            <a:prstGeom prst="rect">
              <a:avLst/>
            </a:prstGeom>
          </p:spPr>
        </p:pic>
      </p:grpSp>
      <p:pic>
        <p:nvPicPr>
          <p:cNvPr id="4" name="Picture 3" descr="Screen Shot 2017-01-10 at 11.28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79" y="2356724"/>
            <a:ext cx="5651500" cy="427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0416" y="1695780"/>
            <a:ext cx="267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So much more to learn!</a:t>
            </a:r>
            <a:endParaRPr lang="en-US" sz="1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23952" y="2405281"/>
            <a:ext cx="2496892" cy="675382"/>
            <a:chOff x="2618220" y="2440554"/>
            <a:chExt cx="2496892" cy="675382"/>
          </a:xfrm>
        </p:grpSpPr>
        <p:sp>
          <p:nvSpPr>
            <p:cNvPr id="8" name="TextBox 7"/>
            <p:cNvSpPr txBox="1"/>
            <p:nvPr/>
          </p:nvSpPr>
          <p:spPr>
            <a:xfrm>
              <a:off x="2618220" y="2440554"/>
              <a:ext cx="2385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 covered this</a:t>
              </a:r>
              <a:endParaRPr lang="en-US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069067" y="2786705"/>
              <a:ext cx="2046045" cy="329231"/>
            </a:xfrm>
            <a:prstGeom prst="rightArrow">
              <a:avLst>
                <a:gd name="adj1" fmla="val 35713"/>
                <a:gd name="adj2" fmla="val 50000"/>
              </a:avLst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List</a:t>
            </a:r>
            <a:endParaRPr lang="en-US" dirty="0"/>
          </a:p>
        </p:txBody>
      </p:sp>
      <p:pic>
        <p:nvPicPr>
          <p:cNvPr id="5" name="Picture 4" descr="awesome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3653617"/>
            <a:ext cx="9144000" cy="3204384"/>
          </a:xfrm>
          <a:prstGeom prst="rect">
            <a:avLst/>
          </a:prstGeom>
        </p:spPr>
      </p:pic>
      <p:pic>
        <p:nvPicPr>
          <p:cNvPr id="7" name="Picture 6" descr="awesom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4" y="1769431"/>
            <a:ext cx="8549082" cy="20771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17" y="1373030"/>
            <a:ext cx="735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D63B3"/>
                </a:solidFill>
                <a:hlinkClick r:id="rId4"/>
              </a:rPr>
              <a:t>https://</a:t>
            </a:r>
            <a:r>
              <a:rPr lang="en-US" b="1" dirty="0" err="1">
                <a:solidFill>
                  <a:srgbClr val="1D63B3"/>
                </a:solidFill>
                <a:hlinkClick r:id="rId4"/>
              </a:rPr>
              <a:t>github.com</a:t>
            </a:r>
            <a:r>
              <a:rPr lang="en-US" b="1" dirty="0">
                <a:solidFill>
                  <a:srgbClr val="1D63B3"/>
                </a:solidFill>
                <a:hlinkClick r:id="rId4"/>
              </a:rPr>
              <a:t>/</a:t>
            </a:r>
            <a:r>
              <a:rPr lang="en-US" b="1" dirty="0" err="1">
                <a:solidFill>
                  <a:srgbClr val="1D63B3"/>
                </a:solidFill>
                <a:hlinkClick r:id="rId4"/>
              </a:rPr>
              <a:t>seandavi</a:t>
            </a:r>
            <a:r>
              <a:rPr lang="en-US" b="1" dirty="0">
                <a:solidFill>
                  <a:srgbClr val="1D63B3"/>
                </a:solidFill>
                <a:hlinkClick r:id="rId4"/>
              </a:rPr>
              <a:t>/awesome-single-cell</a:t>
            </a:r>
            <a:endParaRPr lang="en-US" b="1" dirty="0">
              <a:solidFill>
                <a:srgbClr val="1D6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4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Cell Network</a:t>
            </a:r>
            <a:endParaRPr lang="en-US" dirty="0"/>
          </a:p>
        </p:txBody>
      </p:sp>
      <p:pic>
        <p:nvPicPr>
          <p:cNvPr id="4" name="Content Placeholder 3" descr="single_cell_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93" r="-1879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0953" y="1360640"/>
            <a:ext cx="414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www.singlecellnetwork.org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31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Cell Identity is More Than Histopathology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137289" y="1408180"/>
            <a:ext cx="5068241" cy="1223462"/>
            <a:chOff x="137288" y="1408179"/>
            <a:chExt cx="6475451" cy="1854915"/>
          </a:xfrm>
        </p:grpSpPr>
        <p:pic>
          <p:nvPicPr>
            <p:cNvPr id="5" name="Picture 4" descr="2016_wagner_cel_id_header_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30" y="1408179"/>
              <a:ext cx="6441129" cy="1240051"/>
            </a:xfrm>
            <a:prstGeom prst="rect">
              <a:avLst/>
            </a:prstGeom>
          </p:spPr>
        </p:pic>
        <p:pic>
          <p:nvPicPr>
            <p:cNvPr id="6" name="Picture 5" descr="2016_wagner_cel_id_header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8" y="2168390"/>
              <a:ext cx="6475451" cy="1094704"/>
            </a:xfrm>
            <a:prstGeom prst="rect">
              <a:avLst/>
            </a:prstGeom>
          </p:spPr>
        </p:pic>
      </p:grpSp>
      <p:pic>
        <p:nvPicPr>
          <p:cNvPr id="4" name="Picture 3" descr="Screen Shot 2017-01-10 at 11.28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79" y="2356724"/>
            <a:ext cx="5651500" cy="4279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0865" y="1499893"/>
            <a:ext cx="2532169" cy="85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facets to </a:t>
            </a:r>
          </a:p>
          <a:p>
            <a:r>
              <a:rPr lang="en-US" dirty="0" smtClean="0"/>
              <a:t>cellular biology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4491" y="2883364"/>
            <a:ext cx="39928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Multiple factors shape a cell’s identity</a:t>
            </a:r>
          </a:p>
          <a:p>
            <a:endParaRPr lang="en-US" sz="1800" dirty="0" smtClean="0"/>
          </a:p>
          <a:p>
            <a:pPr marL="342900" indent="-342900">
              <a:buFontTx/>
              <a:buChar char="-"/>
            </a:pPr>
            <a:r>
              <a:rPr lang="en-US" sz="1800" dirty="0" smtClean="0"/>
              <a:t>Membership in a taxonomy</a:t>
            </a:r>
          </a:p>
          <a:p>
            <a:r>
              <a:rPr lang="en-US" sz="1800" dirty="0" smtClean="0"/>
              <a:t>       of cell types</a:t>
            </a:r>
          </a:p>
          <a:p>
            <a:pPr marL="342900" indent="-342900">
              <a:buFontTx/>
              <a:buChar char="-"/>
            </a:pPr>
            <a:r>
              <a:rPr lang="en-US" sz="1800" dirty="0" smtClean="0"/>
              <a:t>Simultaneous time-</a:t>
            </a:r>
          </a:p>
          <a:p>
            <a:r>
              <a:rPr lang="en-US" sz="1800" dirty="0" smtClean="0"/>
              <a:t>       dependent processes</a:t>
            </a:r>
          </a:p>
          <a:p>
            <a:pPr marL="342900" indent="-342900">
              <a:buFontTx/>
              <a:buChar char="-"/>
            </a:pPr>
            <a:r>
              <a:rPr lang="en-US" sz="1800" dirty="0" smtClean="0"/>
              <a:t>Response to the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environment</a:t>
            </a:r>
          </a:p>
          <a:p>
            <a:pPr marL="342900" indent="-342900">
              <a:buFontTx/>
              <a:buChar char="-"/>
            </a:pPr>
            <a:r>
              <a:rPr lang="en-US" sz="1800" dirty="0" smtClean="0"/>
              <a:t>Spatial positioning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811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Will Attempt to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Initial </a:t>
            </a:r>
            <a:r>
              <a:rPr lang="en-US" sz="2200" dirty="0" smtClean="0"/>
              <a:t>data exploration.</a:t>
            </a:r>
          </a:p>
          <a:p>
            <a:r>
              <a:rPr lang="en-US" sz="2200" dirty="0" smtClean="0"/>
              <a:t>Gene and </a:t>
            </a:r>
            <a:r>
              <a:rPr lang="en-US" sz="2200" dirty="0"/>
              <a:t>c</a:t>
            </a:r>
            <a:r>
              <a:rPr lang="en-US" sz="2200" dirty="0" smtClean="0"/>
              <a:t>ell filtering.</a:t>
            </a:r>
          </a:p>
          <a:p>
            <a:r>
              <a:rPr lang="en-US" sz="2200" dirty="0" smtClean="0"/>
              <a:t>Dimensional </a:t>
            </a:r>
            <a:r>
              <a:rPr lang="en-US" sz="2200" dirty="0" smtClean="0"/>
              <a:t>Reduction and plotting cells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Clustering cells</a:t>
            </a:r>
            <a:endParaRPr lang="en-US" sz="2200" dirty="0" smtClean="0"/>
          </a:p>
          <a:p>
            <a:r>
              <a:rPr lang="en-US" sz="2200" dirty="0" smtClean="0"/>
              <a:t>Differential expression.</a:t>
            </a:r>
          </a:p>
          <a:p>
            <a:r>
              <a:rPr lang="en-US" sz="2200" dirty="0" smtClean="0"/>
              <a:t>Communicating your study.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540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0x_rnaseq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61" r="-13061"/>
          <a:stretch>
            <a:fillRect/>
          </a:stretch>
        </p:blipFill>
        <p:spPr>
          <a:xfrm>
            <a:off x="2651040" y="1768606"/>
            <a:ext cx="4038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6174"/>
            <a:ext cx="8069641" cy="1097280"/>
          </a:xfrm>
        </p:spPr>
        <p:txBody>
          <a:bodyPr/>
          <a:lstStyle/>
          <a:p>
            <a:r>
              <a:rPr lang="en-US" dirty="0" smtClean="0"/>
              <a:t>A General </a:t>
            </a:r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Pipeline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13764" y="5429385"/>
            <a:ext cx="518349" cy="4276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6011" y="537755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Count</a:t>
            </a:r>
            <a:br>
              <a:rPr lang="en-US" sz="1200" b="1" dirty="0" smtClean="0"/>
            </a:br>
            <a:r>
              <a:rPr lang="en-US" sz="1200" b="1" dirty="0" smtClean="0"/>
              <a:t>Matrix</a:t>
            </a:r>
            <a:endParaRPr lang="en-US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4156646" y="2977235"/>
            <a:ext cx="858381" cy="5214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an Expression Matrix</a:t>
            </a:r>
            <a:endParaRPr lang="en-US" dirty="0"/>
          </a:p>
        </p:txBody>
      </p:sp>
      <p:pic>
        <p:nvPicPr>
          <p:cNvPr id="4" name="Content Placeholder 3" descr="starting_matri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05" r="-247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06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 Have Different Distributions</a:t>
            </a:r>
            <a:endParaRPr lang="en-US" dirty="0"/>
          </a:p>
        </p:txBody>
      </p:sp>
      <p:pic>
        <p:nvPicPr>
          <p:cNvPr id="4" name="Content Placeholder 3" descr="scdistributions_log_norm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2" r="-8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6139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Genes Have Different Distributions</a:t>
            </a:r>
          </a:p>
        </p:txBody>
      </p:sp>
      <p:pic>
        <p:nvPicPr>
          <p:cNvPr id="4" name="Content Placeholder 3" descr="scdistributions_bimod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2" r="-88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226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roadPowerpoint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BroadPowerpointTemplate.potx</Template>
  <TotalTime>11640</TotalTime>
  <Words>697</Words>
  <Application>Microsoft Macintosh PowerPoint</Application>
  <PresentationFormat>On-screen Show (4:3)</PresentationFormat>
  <Paragraphs>135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BroadPowerpointTemplate</vt:lpstr>
      <vt:lpstr>Connecting &amp; Computer Preliminaries</vt:lpstr>
      <vt:lpstr>Introduction to single-cell RNA-Seq</vt:lpstr>
      <vt:lpstr>We Know Tissues are Heterogeneous</vt:lpstr>
      <vt:lpstr>Cell Identity is More Than Histopathology</vt:lpstr>
      <vt:lpstr>We Will Attempt to Cover</vt:lpstr>
      <vt:lpstr>A General scRNA-Seq Pipeline Overview</vt:lpstr>
      <vt:lpstr>This is an Expression Matrix</vt:lpstr>
      <vt:lpstr>Genes Have Different Distributions</vt:lpstr>
      <vt:lpstr>Genes Have Different Distributions</vt:lpstr>
      <vt:lpstr>Genes Have Different Distributions</vt:lpstr>
      <vt:lpstr>Genes Have Different Distributions</vt:lpstr>
      <vt:lpstr>Genes Have Different Distributions</vt:lpstr>
      <vt:lpstr>Underlying Biology</vt:lpstr>
      <vt:lpstr>2D Arrays vs Coordinate Lists</vt:lpstr>
      <vt:lpstr>Today’s Data</vt:lpstr>
      <vt:lpstr>RStudio (IDE)</vt:lpstr>
      <vt:lpstr>PowerPoint Presentation</vt:lpstr>
      <vt:lpstr> Characterizing transcriptional heterogeneity through pathway and gene set overdispersion analysis </vt:lpstr>
      <vt:lpstr>The tutorial and sample data are available here:</vt:lpstr>
      <vt:lpstr>Additional Helpful Resources</vt:lpstr>
      <vt:lpstr>Filtering Genes: Averages are Less Useful</vt:lpstr>
      <vt:lpstr>Single Cell RNA-Seq and Batch Affects</vt:lpstr>
      <vt:lpstr>What is Study Confounding?</vt:lpstr>
      <vt:lpstr>What is Study Confounding?</vt:lpstr>
      <vt:lpstr>Dimensionality Reduction </vt:lpstr>
      <vt:lpstr>PCA: in Quick Theory</vt:lpstr>
      <vt:lpstr>PCA – identifying maximal orthogonal sources of variation</vt:lpstr>
      <vt:lpstr>PCA of single cell data</vt:lpstr>
      <vt:lpstr>PCA of single cell data</vt:lpstr>
      <vt:lpstr>t-SNE: Nonlinear Dimensional Reduction</vt:lpstr>
      <vt:lpstr>t-SNE: Collapsing the Visualization to 2D</vt:lpstr>
      <vt:lpstr>Learn More About t-SNE</vt:lpstr>
      <vt:lpstr>Dot plots</vt:lpstr>
      <vt:lpstr>Section: Wrapping Up What Did We Miss (So Much)?</vt:lpstr>
      <vt:lpstr>Awesome List</vt:lpstr>
      <vt:lpstr>Single Cell Network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Broad Institute</dc:title>
  <dc:creator>Administrator</dc:creator>
  <cp:lastModifiedBy>Brian</cp:lastModifiedBy>
  <cp:revision>160</cp:revision>
  <cp:lastPrinted>2010-08-06T15:34:32Z</cp:lastPrinted>
  <dcterms:created xsi:type="dcterms:W3CDTF">2011-02-18T22:33:11Z</dcterms:created>
  <dcterms:modified xsi:type="dcterms:W3CDTF">2017-09-28T12:31:44Z</dcterms:modified>
</cp:coreProperties>
</file>